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8" r:id="rId2"/>
    <p:sldId id="280" r:id="rId3"/>
    <p:sldId id="282" r:id="rId4"/>
    <p:sldId id="259" r:id="rId5"/>
    <p:sldId id="268" r:id="rId6"/>
    <p:sldId id="263" r:id="rId7"/>
    <p:sldId id="276" r:id="rId8"/>
    <p:sldId id="271" r:id="rId9"/>
    <p:sldId id="283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565" autoAdjust="0"/>
    <p:restoredTop sz="94608" autoAdjust="0"/>
  </p:normalViewPr>
  <p:slideViewPr>
    <p:cSldViewPr>
      <p:cViewPr>
        <p:scale>
          <a:sx n="90" d="100"/>
          <a:sy n="90" d="100"/>
        </p:scale>
        <p:origin x="-408" y="-5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Лист1!$A$2:$A$11</c:f>
              <c:strCache>
                <c:ptCount val="10"/>
                <c:pt idx="0">
                  <c:v>РО Занкова</c:v>
                </c:pt>
                <c:pt idx="1">
                  <c:v>РО Эльконина-Давыдова</c:v>
                </c:pt>
                <c:pt idx="2">
                  <c:v>Школа России-Клас.нач.шк.</c:v>
                </c:pt>
                <c:pt idx="3">
                  <c:v>Шк.России (тат.шк.)</c:v>
                </c:pt>
                <c:pt idx="4">
                  <c:v>Школа 2000-2100</c:v>
                </c:pt>
                <c:pt idx="5">
                  <c:v>Школа 2100</c:v>
                </c:pt>
                <c:pt idx="6">
                  <c:v>Нач.шк.21 в.</c:v>
                </c:pt>
                <c:pt idx="7">
                  <c:v>Персп.нач.шк.</c:v>
                </c:pt>
                <c:pt idx="8">
                  <c:v>Планета знаний</c:v>
                </c:pt>
                <c:pt idx="9">
                  <c:v>Перспектива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12.02</c:v>
                </c:pt>
                <c:pt idx="1">
                  <c:v>3.96</c:v>
                </c:pt>
                <c:pt idx="2">
                  <c:v>22.05</c:v>
                </c:pt>
                <c:pt idx="3">
                  <c:v>5.25</c:v>
                </c:pt>
                <c:pt idx="4">
                  <c:v>24.74</c:v>
                </c:pt>
                <c:pt idx="5">
                  <c:v>17.439999999999987</c:v>
                </c:pt>
                <c:pt idx="6">
                  <c:v>4.99</c:v>
                </c:pt>
                <c:pt idx="7">
                  <c:v>4.88</c:v>
                </c:pt>
                <c:pt idx="8">
                  <c:v>1.7700000000000051</c:v>
                </c:pt>
                <c:pt idx="9">
                  <c:v>2.9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400" b="1"/>
            </a:pPr>
            <a:endParaRPr lang="ru-RU"/>
          </a:p>
        </c:txPr>
      </c:legendEntry>
      <c:layout>
        <c:manualLayout>
          <c:xMode val="edge"/>
          <c:yMode val="edge"/>
          <c:x val="0.65686339554777873"/>
          <c:y val="1.4980900197372407E-2"/>
          <c:w val="0.33387734519296419"/>
          <c:h val="0.98501909980262459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E5695-AECB-43E9-9152-3289F8252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DF7E0-94EF-494C-8B3A-A04242A7CF3A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800DC-7103-4A21-B679-4AD143AED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239400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r>
              <a:rPr lang="ru-RU" sz="3200" b="1" dirty="0" smtClean="0"/>
              <a:t>«Реализация ФГОС НОО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r>
              <a:rPr lang="ru-RU" sz="3200" b="1" dirty="0" smtClean="0"/>
              <a:t>в образовательных учреждениях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r>
              <a:rPr lang="ru-RU" sz="3200" b="1" dirty="0" smtClean="0"/>
              <a:t>Зеленодольского муниципального района РТ»  </a:t>
            </a:r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endParaRPr lang="ru-RU" sz="2800" dirty="0" smtClean="0"/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endParaRPr lang="ru-RU" sz="2800" dirty="0" smtClean="0"/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Купоросова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О.В.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– начальник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0" algn="l"/>
              </a:tabLst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МКУ «Управление образования ИК ЗМР РТ»</a:t>
            </a:r>
          </a:p>
        </p:txBody>
      </p:sp>
      <p:sp>
        <p:nvSpPr>
          <p:cNvPr id="3" name="Прямоугольник 2"/>
          <p:cNvSpPr/>
          <p:nvPr/>
        </p:nvSpPr>
        <p:spPr>
          <a:xfrm rot="5400000">
            <a:off x="4107653" y="-4107653"/>
            <a:ext cx="928694" cy="9144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4500562" y="-3714768"/>
            <a:ext cx="142876" cy="9144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4429091" y="-3500452"/>
            <a:ext cx="285753" cy="9144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262574"/>
            <a:ext cx="4486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Контактная информация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1112206"/>
            <a:ext cx="64294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3">
                  <a:lumMod val="75000"/>
                </a:schemeClr>
              </a:buClr>
              <a:buSzPct val="100000"/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/>
                </a:solidFill>
              </a:rPr>
              <a:t> Наименование органа управления образования: </a:t>
            </a: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Муниципальное казенное учреждение "Управление образования Исполнительного комитета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Зеленодольского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муниципального района Республики Татарстан"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743138"/>
            <a:ext cx="12144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/>
                </a:solidFill>
              </a:rPr>
              <a:t> Адрес: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100328"/>
            <a:ext cx="5429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422540, Республика Татарстан, г. Зеленодольск,</a:t>
            </a:r>
          </a:p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ул. Чайковского, д. 56 </a:t>
            </a: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785918" y="3747080"/>
            <a:ext cx="10001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/>
                </a:solidFill>
              </a:rPr>
              <a:t> Факс: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171898"/>
            <a:ext cx="4844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8(84371) 4-97-61; 8(84371) 4-97-53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85918" y="4600526"/>
            <a:ext cx="13573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/>
                </a:solidFill>
              </a:rPr>
              <a:t> </a:t>
            </a:r>
            <a:r>
              <a:rPr lang="en-US" sz="2000" b="1" dirty="0" smtClean="0">
                <a:solidFill>
                  <a:schemeClr val="accent2"/>
                </a:solidFill>
              </a:rPr>
              <a:t>E-Mail: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5029154"/>
            <a:ext cx="2071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imczmr1@mail.ru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5457782"/>
            <a:ext cx="9286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/>
                </a:solidFill>
              </a:rPr>
              <a:t> Сайт: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5814972"/>
            <a:ext cx="24288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www.zel-obr.ucoz.ru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-142908" y="0"/>
            <a:ext cx="857256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22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Использование дидактических систем </a:t>
            </a:r>
            <a:br>
              <a:rPr lang="ru-RU" sz="2400" b="1" dirty="0" smtClean="0">
                <a:latin typeface="Calibri" pitchFamily="34" charset="0"/>
              </a:rPr>
            </a:br>
            <a:r>
              <a:rPr lang="ru-RU" sz="2400" b="1" dirty="0" smtClean="0">
                <a:latin typeface="Calibri" pitchFamily="34" charset="0"/>
              </a:rPr>
              <a:t>в рамках внедрения ФГОС НОО (%)</a:t>
            </a:r>
            <a:endParaRPr lang="ru-RU" sz="2400" b="1" dirty="0">
              <a:latin typeface="Calibr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Мустафина\Мои документы\занков.чтения - 2010\Гимназия 3 Зеленодольск Занковские чтения 7_04_2010\Круглый стол\DSC_0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2362" y="1714488"/>
            <a:ext cx="3545390" cy="235745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42876"/>
            <a:ext cx="8572528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Всероссийские </a:t>
            </a:r>
            <a:r>
              <a:rPr lang="ru-RU" sz="2800" b="1" dirty="0" err="1" smtClean="0"/>
              <a:t>Занковские</a:t>
            </a:r>
            <a:r>
              <a:rPr lang="ru-RU" sz="2800" b="1" dirty="0" smtClean="0"/>
              <a:t> чтения</a:t>
            </a:r>
            <a:br>
              <a:rPr lang="ru-RU" sz="2800" b="1" dirty="0" smtClean="0"/>
            </a:br>
            <a:r>
              <a:rPr lang="ru-RU" sz="2000" b="1" dirty="0" smtClean="0"/>
              <a:t>МБОУ «Гимназия №3 ЗМР РТ», базовая площадка ФЦПРО </a:t>
            </a:r>
            <a:br>
              <a:rPr lang="ru-RU" sz="2000" b="1" dirty="0" smtClean="0"/>
            </a:br>
            <a:r>
              <a:rPr lang="ru-RU" sz="2000" b="1" dirty="0" smtClean="0"/>
              <a:t>«Распространение на всей территории Российской Федерации </a:t>
            </a:r>
            <a:br>
              <a:rPr lang="ru-RU" sz="2000" b="1" dirty="0" smtClean="0"/>
            </a:br>
            <a:r>
              <a:rPr lang="ru-RU" sz="2000" b="1" dirty="0" smtClean="0"/>
              <a:t>моделей образовательных систем, обеспечивающих </a:t>
            </a:r>
            <a:br>
              <a:rPr lang="ru-RU" sz="2000" b="1" dirty="0" smtClean="0"/>
            </a:br>
            <a:r>
              <a:rPr lang="ru-RU" sz="2000" b="1" dirty="0" smtClean="0"/>
              <a:t>современное качество общего образования»</a:t>
            </a:r>
            <a:endParaRPr lang="ru-RU" sz="2800" b="1" dirty="0"/>
          </a:p>
        </p:txBody>
      </p:sp>
      <p:pic>
        <p:nvPicPr>
          <p:cNvPr id="29700" name="Picture 4" descr="C:\Documents and Settings\Мустафина\Мои документы\занков.чтения - 2010\Гимназия 3 Зеленодольск Занковские чтения 7_04_2010\Круглый стол\DSC_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34706"/>
            <a:ext cx="3643338" cy="233723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2" name="Picture 6" descr="C:\Documents and Settings\Мустафина\Мои документы\занков.чтения - 2010\Гимназия 3 Зеленодольск Занковские чтения 7_04_2010\Начало и Открытые уроки\DSC_0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213016"/>
            <a:ext cx="3655535" cy="243069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F:\27_04_11 VI занковские чтения\DSC_0016.JPG"/>
          <p:cNvPicPr>
            <a:picLocks noChangeAspect="1" noChangeArrowheads="1"/>
          </p:cNvPicPr>
          <p:nvPr/>
        </p:nvPicPr>
        <p:blipFill>
          <a:blip r:embed="rId5" cstate="print"/>
          <a:srcRect r="4095"/>
          <a:stretch>
            <a:fillRect/>
          </a:stretch>
        </p:blipFill>
        <p:spPr bwMode="auto">
          <a:xfrm>
            <a:off x="1285852" y="4238652"/>
            <a:ext cx="3571900" cy="247649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00298" y="1453298"/>
            <a:ext cx="6215106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Международная научно-практическая конференция «Опыт, достижения, перспективы образовательной системы академика Л.В.Занкова» (Москва). Организаторы: МО и Н РФ, Российская академия образования, Федеральный научно-методический центр им. </a:t>
            </a:r>
            <a:r>
              <a:rPr kumimoji="0" lang="ru-RU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Л.В.Занкова</a:t>
            </a:r>
            <a:r>
              <a:rPr kumimoji="0" lang="ru-RU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 (гимназия №3);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Совместное заседание ШМО учителей начальных классов с ТГГПУ при участии доцента кафедры педагогики начального и дошкольного образования Громовой Ч.Р. и студентов 3 курса (гимназия№3);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Итоговая комплексная работа первых классов гимназии №3 (14.05.08.);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Times New Roman" pitchFamily="18" charset="0"/>
              </a:rPr>
              <a:t>16-17 октября 2008 года на базе лицея №9 организовано совместное обсуждение и анализ системы оценки достижения планируемых результатов по предметам;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DSC_01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571612"/>
            <a:ext cx="1071570" cy="142876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0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214686"/>
            <a:ext cx="1071570" cy="142876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f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4857760"/>
            <a:ext cx="1071570" cy="135732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1198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Мероприятия по апробации ФГОС НОО, 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проведенные на базе гимназии №3 и лицея №9 ЗМР 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785926"/>
            <a:ext cx="62151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</a:rPr>
              <a:t>Созданы творческие группы по обсуждению и анализу оценки достижения планируемых результатов освоения основной образовательной программы начального общего образования по математике, русскому языку и окружающему миру (лицей№9);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</a:rPr>
              <a:t>                                                                                                                                     </a:t>
            </a:r>
            <a:endParaRPr kumimoji="0" lang="ru-RU" strike="noStrike" cap="none" normalizeH="0" baseline="0" dirty="0" smtClean="0">
              <a:ln>
                <a:noFill/>
              </a:ln>
              <a:effectLst/>
              <a:latin typeface="+mj-l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+mj-lt"/>
                <a:ea typeface="Times New Roman" pitchFamily="18" charset="0"/>
              </a:rPr>
              <a:t>Республиканский семинар-практикум «О</a:t>
            </a:r>
            <a:r>
              <a:rPr kumimoji="0" lang="ru-RU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</a:rPr>
              <a:t>рганизационные и методические аспекты введения ФГОС НОО в образовательных учреждениях Республики Татарстан» на базе лицея №9;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trike="noStrike" cap="none" normalizeH="0" baseline="0" dirty="0" smtClean="0">
              <a:ln>
                <a:noFill/>
              </a:ln>
              <a:effectLst/>
              <a:latin typeface="+mj-lt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</a:rPr>
              <a:t>Итоговые материалы по апробации системы оценки достижения планируемых результатов освоения основной образовательной программы начального общего образования по отдельным предметам представлены в ИРО РТ 18.10.2008;</a:t>
            </a:r>
            <a:endParaRPr kumimoji="0" lang="ru-RU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C:\Documents and Settings\Мустафина\Мои документы\Занковцы\4 всероссийские занковские чтения Зеленодольск,РТ\moto_0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857364"/>
            <a:ext cx="1571636" cy="121444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Мустафина\Мои документы\Занковцы\4 всероссийские занковские чтения Зеленодольск,РТ\moto_0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357562"/>
            <a:ext cx="1571636" cy="121444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Documents and Settings\Мустафина\Мои документы\Занковцы\!Занковские чтения 25_04_09\DSC_0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857760"/>
            <a:ext cx="1571636" cy="121444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14290"/>
            <a:ext cx="9144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1520825" algn="l"/>
              </a:tabLst>
            </a:pPr>
            <a:r>
              <a:rPr lang="ru-RU" sz="2400" b="1" dirty="0" smtClean="0"/>
              <a:t>Мероприятия по апробации ФГОС НОО, 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1520825" algn="l"/>
              </a:tabLst>
            </a:pPr>
            <a:r>
              <a:rPr lang="ru-RU" sz="2400" b="1" dirty="0" smtClean="0"/>
              <a:t>проведенные на базе 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1520825" algn="l"/>
              </a:tabLst>
            </a:pPr>
            <a:r>
              <a:rPr lang="ru-RU" sz="2400" b="1" dirty="0" smtClean="0"/>
              <a:t>гимназии №3 и лицея №9 ЗМР 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857356" y="71414"/>
            <a:ext cx="6202362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 smtClean="0"/>
              <a:t>Победители ПНПО – </a:t>
            </a:r>
            <a:br>
              <a:rPr lang="ru-RU" sz="2400" b="1" dirty="0" smtClean="0"/>
            </a:br>
            <a:r>
              <a:rPr lang="ru-RU" sz="2400" b="1" dirty="0" smtClean="0"/>
              <a:t>учителя начальных классов ЗМР РТ</a:t>
            </a:r>
          </a:p>
        </p:txBody>
      </p:sp>
      <p:pic>
        <p:nvPicPr>
          <p:cNvPr id="3080" name="Picture 4" descr="zelenodolsk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10000"/>
          </a:blip>
          <a:srcRect l="56355" t="23727" r="17410" b="30565"/>
          <a:stretch>
            <a:fillRect/>
          </a:stretch>
        </p:blipFill>
        <p:spPr>
          <a:xfrm>
            <a:off x="1285852" y="1198890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7" descr="zelenodolsk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44217" t="28484" r="29494" b="29492"/>
          <a:stretch>
            <a:fillRect/>
          </a:stretch>
        </p:blipFill>
        <p:spPr>
          <a:xfrm>
            <a:off x="2880600" y="1198890"/>
            <a:ext cx="1191334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31"/>
          <p:cNvSpPr>
            <a:spLocks noChangeArrowheads="1"/>
          </p:cNvSpPr>
          <p:nvPr/>
        </p:nvSpPr>
        <p:spPr bwMode="auto">
          <a:xfrm>
            <a:off x="928663" y="2770526"/>
            <a:ext cx="1785949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 smtClean="0">
                <a:latin typeface="+mj-lt"/>
              </a:rPr>
              <a:t>Камалиева</a:t>
            </a:r>
            <a:r>
              <a:rPr lang="ru-RU" sz="1000" b="1" dirty="0" smtClean="0">
                <a:latin typeface="+mj-lt"/>
              </a:rPr>
              <a:t> Лилия </a:t>
            </a:r>
          </a:p>
          <a:p>
            <a:pPr algn="ctr"/>
            <a:r>
              <a:rPr lang="ru-RU" sz="1000" b="1" dirty="0" err="1" smtClean="0">
                <a:latin typeface="+mj-lt"/>
              </a:rPr>
              <a:t>Рузалитовна</a:t>
            </a:r>
            <a:r>
              <a:rPr lang="ru-RU" sz="1000" b="1" dirty="0" smtClean="0">
                <a:latin typeface="+mj-lt"/>
              </a:rPr>
              <a:t>, учитель начальных классов</a:t>
            </a:r>
            <a:endParaRPr lang="ru-RU" sz="1000" b="1" dirty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МОУ «</a:t>
            </a:r>
            <a:r>
              <a:rPr lang="ru-RU" sz="1000" b="1" dirty="0" err="1" smtClean="0">
                <a:latin typeface="+mj-lt"/>
              </a:rPr>
              <a:t>Айшинская</a:t>
            </a:r>
            <a:r>
              <a:rPr lang="ru-RU" sz="1000" b="1" dirty="0" smtClean="0">
                <a:latin typeface="+mj-lt"/>
              </a:rPr>
              <a:t> СОШ </a:t>
            </a:r>
          </a:p>
          <a:p>
            <a:pPr algn="ctr"/>
            <a:r>
              <a:rPr lang="ru-RU" sz="1000" b="1" dirty="0" smtClean="0">
                <a:latin typeface="+mj-lt"/>
              </a:rPr>
              <a:t>ЗМР РТ», 2006 </a:t>
            </a:r>
            <a:r>
              <a:rPr lang="ru-RU" sz="1000" b="1" dirty="0">
                <a:latin typeface="+mj-lt"/>
              </a:rPr>
              <a:t>год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10800000" flipV="1">
            <a:off x="4143372" y="2770526"/>
            <a:ext cx="1785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+mj-lt"/>
              </a:rPr>
              <a:t>Киселева Елена </a:t>
            </a:r>
          </a:p>
          <a:p>
            <a:pPr algn="ctr"/>
            <a:r>
              <a:rPr lang="ru-RU" sz="1000" b="1" dirty="0" smtClean="0">
                <a:latin typeface="+mj-lt"/>
              </a:rPr>
              <a:t>Алексеевна,</a:t>
            </a:r>
            <a:r>
              <a:rPr lang="ru-RU" sz="1000" b="1" dirty="0">
                <a:latin typeface="+mj-lt"/>
              </a:rPr>
              <a:t> </a:t>
            </a:r>
            <a:r>
              <a:rPr lang="ru-RU" sz="1000" b="1" dirty="0" smtClean="0">
                <a:latin typeface="+mj-lt"/>
              </a:rPr>
              <a:t>учитель </a:t>
            </a:r>
            <a:r>
              <a:rPr lang="ru-RU" sz="1000" b="1" dirty="0">
                <a:latin typeface="+mj-lt"/>
              </a:rPr>
              <a:t>начальных </a:t>
            </a:r>
            <a:r>
              <a:rPr lang="ru-RU" sz="1000" b="1" dirty="0" smtClean="0">
                <a:latin typeface="+mj-lt"/>
              </a:rPr>
              <a:t>классов </a:t>
            </a:r>
          </a:p>
          <a:p>
            <a:pPr algn="ctr"/>
            <a:r>
              <a:rPr lang="ru-RU" sz="1000" b="1" dirty="0" smtClean="0">
                <a:latin typeface="+mj-lt"/>
              </a:rPr>
              <a:t>МОУ «Лицей №1 </a:t>
            </a:r>
          </a:p>
          <a:p>
            <a:pPr algn="ctr"/>
            <a:r>
              <a:rPr lang="ru-RU" sz="1000" b="1" dirty="0" smtClean="0">
                <a:latin typeface="+mj-lt"/>
              </a:rPr>
              <a:t>ЗМР РТ», 2006 </a:t>
            </a:r>
            <a:r>
              <a:rPr lang="ru-RU" sz="1000" b="1" dirty="0">
                <a:latin typeface="+mj-lt"/>
              </a:rPr>
              <a:t>год</a:t>
            </a:r>
            <a:br>
              <a:rPr lang="ru-RU" sz="1000" b="1" dirty="0">
                <a:latin typeface="+mj-lt"/>
              </a:rPr>
            </a:br>
            <a:endParaRPr lang="ru-RU" sz="1000" b="1" dirty="0">
              <a:latin typeface="+mj-lt"/>
            </a:endParaRPr>
          </a:p>
        </p:txBody>
      </p:sp>
      <p:sp>
        <p:nvSpPr>
          <p:cNvPr id="13" name="Прямоугольник 32"/>
          <p:cNvSpPr>
            <a:spLocks noChangeArrowheads="1"/>
          </p:cNvSpPr>
          <p:nvPr/>
        </p:nvSpPr>
        <p:spPr bwMode="auto">
          <a:xfrm>
            <a:off x="2357422" y="2770526"/>
            <a:ext cx="228600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 smtClean="0">
                <a:latin typeface="+mj-lt"/>
              </a:rPr>
              <a:t>Меняйло</a:t>
            </a:r>
            <a:r>
              <a:rPr lang="ru-RU" sz="1000" b="1" dirty="0" smtClean="0">
                <a:latin typeface="+mj-lt"/>
              </a:rPr>
              <a:t> Ирина </a:t>
            </a:r>
          </a:p>
          <a:p>
            <a:pPr algn="ctr"/>
            <a:r>
              <a:rPr lang="ru-RU" sz="1000" b="1" dirty="0" smtClean="0">
                <a:latin typeface="+mj-lt"/>
              </a:rPr>
              <a:t>Леонидовна,</a:t>
            </a:r>
            <a:r>
              <a:rPr lang="ru-RU" sz="1000" b="1" dirty="0">
                <a:latin typeface="+mj-lt"/>
              </a:rPr>
              <a:t> </a:t>
            </a:r>
            <a:r>
              <a:rPr lang="ru-RU" sz="1000" b="1" dirty="0" smtClean="0">
                <a:latin typeface="+mj-lt"/>
              </a:rPr>
              <a:t>учитель </a:t>
            </a:r>
          </a:p>
          <a:p>
            <a:pPr algn="ctr"/>
            <a:r>
              <a:rPr lang="ru-RU" sz="1000" b="1" dirty="0" smtClean="0">
                <a:latin typeface="+mj-lt"/>
              </a:rPr>
              <a:t>начальных классов</a:t>
            </a:r>
            <a:endParaRPr lang="ru-RU" sz="1000" b="1" dirty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МОУ «Гимназия №3 </a:t>
            </a:r>
          </a:p>
          <a:p>
            <a:pPr algn="ctr"/>
            <a:r>
              <a:rPr lang="ru-RU" sz="1000" b="1" dirty="0" smtClean="0">
                <a:latin typeface="+mj-lt"/>
              </a:rPr>
              <a:t>ЗМР РТ», 2006 </a:t>
            </a:r>
            <a:r>
              <a:rPr lang="ru-RU" sz="1000" b="1" dirty="0">
                <a:latin typeface="+mj-lt"/>
              </a:rPr>
              <a:t>год</a:t>
            </a:r>
          </a:p>
        </p:txBody>
      </p:sp>
      <p:pic>
        <p:nvPicPr>
          <p:cNvPr id="14" name="Рисунок 13" descr="Фото Киселевой.jpg"/>
          <p:cNvPicPr>
            <a:picLocks noChangeAspect="1"/>
          </p:cNvPicPr>
          <p:nvPr/>
        </p:nvPicPr>
        <p:blipFill>
          <a:blip r:embed="rId4" cstate="print"/>
          <a:srcRect b="7146"/>
          <a:stretch>
            <a:fillRect/>
          </a:stretch>
        </p:blipFill>
        <p:spPr>
          <a:xfrm>
            <a:off x="4429124" y="1198890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pn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06" y="71414"/>
            <a:ext cx="1000132" cy="71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26" descr="Назарова Марина Юрьевна, учитель начальных классов.jpg"/>
          <p:cNvPicPr>
            <a:picLocks noChangeAspect="1"/>
          </p:cNvPicPr>
          <p:nvPr/>
        </p:nvPicPr>
        <p:blipFill>
          <a:blip r:embed="rId6" cstate="print"/>
          <a:srcRect l="21739" r="17390" b="11161"/>
          <a:stretch>
            <a:fillRect/>
          </a:stretch>
        </p:blipFill>
        <p:spPr bwMode="auto">
          <a:xfrm>
            <a:off x="6000760" y="1198890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31"/>
          <p:cNvSpPr>
            <a:spLocks noChangeArrowheads="1"/>
          </p:cNvSpPr>
          <p:nvPr/>
        </p:nvSpPr>
        <p:spPr bwMode="auto">
          <a:xfrm>
            <a:off x="5429256" y="2770526"/>
            <a:ext cx="228602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+mj-lt"/>
              </a:rPr>
              <a:t>Назарова Марина</a:t>
            </a:r>
          </a:p>
          <a:p>
            <a:pPr algn="ctr"/>
            <a:r>
              <a:rPr lang="ru-RU" sz="1000" b="1" dirty="0" smtClean="0">
                <a:latin typeface="+mj-lt"/>
              </a:rPr>
              <a:t>Юрьевна,</a:t>
            </a:r>
            <a:r>
              <a:rPr lang="ru-RU" sz="1000" b="1" dirty="0">
                <a:latin typeface="+mj-lt"/>
              </a:rPr>
              <a:t> </a:t>
            </a:r>
            <a:r>
              <a:rPr lang="ru-RU" sz="1000" b="1" dirty="0" smtClean="0">
                <a:latin typeface="+mj-lt"/>
              </a:rPr>
              <a:t>учитель </a:t>
            </a:r>
            <a:endParaRPr lang="ru-RU" sz="1000" b="1" dirty="0">
              <a:latin typeface="+mj-lt"/>
            </a:endParaRPr>
          </a:p>
          <a:p>
            <a:pPr algn="ctr"/>
            <a:r>
              <a:rPr lang="ru-RU" sz="1000" b="1" dirty="0">
                <a:latin typeface="+mj-lt"/>
              </a:rPr>
              <a:t>начальных </a:t>
            </a:r>
            <a:r>
              <a:rPr lang="ru-RU" sz="1000" b="1" dirty="0" smtClean="0">
                <a:latin typeface="+mj-lt"/>
              </a:rPr>
              <a:t>классов</a:t>
            </a:r>
            <a:endParaRPr lang="ru-RU" sz="1000" b="1" dirty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МОУ «Гимназия №3 </a:t>
            </a:r>
          </a:p>
          <a:p>
            <a:pPr algn="ctr"/>
            <a:r>
              <a:rPr lang="ru-RU" sz="1000" b="1" dirty="0" smtClean="0">
                <a:latin typeface="+mj-lt"/>
              </a:rPr>
              <a:t>ЗМР РТ», 2007 </a:t>
            </a:r>
            <a:r>
              <a:rPr lang="ru-RU" sz="1000" b="1" dirty="0">
                <a:latin typeface="+mj-lt"/>
              </a:rPr>
              <a:t>год</a:t>
            </a:r>
          </a:p>
        </p:txBody>
      </p:sp>
      <p:pic>
        <p:nvPicPr>
          <p:cNvPr id="17" name="Рисунок 34" descr="������ ����� 083.jpg"/>
          <p:cNvPicPr>
            <a:picLocks noChangeAspect="1"/>
          </p:cNvPicPr>
          <p:nvPr/>
        </p:nvPicPr>
        <p:blipFill>
          <a:blip r:embed="rId7" cstate="print"/>
          <a:srcRect b="8335"/>
          <a:stretch>
            <a:fillRect/>
          </a:stretch>
        </p:blipFill>
        <p:spPr bwMode="auto">
          <a:xfrm>
            <a:off x="7572396" y="1198890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32"/>
          <p:cNvSpPr>
            <a:spLocks noChangeArrowheads="1"/>
          </p:cNvSpPr>
          <p:nvPr/>
        </p:nvSpPr>
        <p:spPr bwMode="auto">
          <a:xfrm>
            <a:off x="7000892" y="2770526"/>
            <a:ext cx="22860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+mj-lt"/>
              </a:rPr>
              <a:t>Кирюхина Наталья</a:t>
            </a:r>
          </a:p>
          <a:p>
            <a:pPr algn="ctr"/>
            <a:r>
              <a:rPr lang="ru-RU" sz="1000" b="1" dirty="0" smtClean="0">
                <a:latin typeface="+mj-lt"/>
              </a:rPr>
              <a:t>Михайловна,</a:t>
            </a:r>
            <a:r>
              <a:rPr lang="ru-RU" sz="1000" b="1" dirty="0">
                <a:latin typeface="+mj-lt"/>
              </a:rPr>
              <a:t> </a:t>
            </a:r>
            <a:r>
              <a:rPr lang="ru-RU" sz="1000" b="1" dirty="0" smtClean="0">
                <a:latin typeface="+mj-lt"/>
              </a:rPr>
              <a:t>учитель </a:t>
            </a:r>
          </a:p>
          <a:p>
            <a:pPr algn="ctr"/>
            <a:r>
              <a:rPr lang="ru-RU" sz="1000" b="1" dirty="0" smtClean="0">
                <a:latin typeface="+mj-lt"/>
              </a:rPr>
              <a:t>начальных классов</a:t>
            </a:r>
          </a:p>
          <a:p>
            <a:pPr algn="ctr"/>
            <a:r>
              <a:rPr lang="ru-RU" sz="1000" b="1" dirty="0" smtClean="0">
                <a:latin typeface="+mj-lt"/>
              </a:rPr>
              <a:t>МОУ «Лицей </a:t>
            </a:r>
            <a:r>
              <a:rPr lang="ru-RU" sz="1000" b="1" dirty="0">
                <a:latin typeface="+mj-lt"/>
              </a:rPr>
              <a:t>№ 9 </a:t>
            </a:r>
            <a:endParaRPr lang="ru-RU" sz="1000" b="1" dirty="0" smtClean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имени </a:t>
            </a:r>
            <a:r>
              <a:rPr lang="ru-RU" sz="1000" b="1" dirty="0">
                <a:latin typeface="+mj-lt"/>
              </a:rPr>
              <a:t>А.С. Пушкина </a:t>
            </a:r>
            <a:endParaRPr lang="ru-RU" sz="1000" b="1" dirty="0" smtClean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ЗМР </a:t>
            </a:r>
            <a:r>
              <a:rPr lang="ru-RU" sz="1000" b="1" dirty="0">
                <a:latin typeface="+mj-lt"/>
              </a:rPr>
              <a:t>РТ</a:t>
            </a:r>
            <a:r>
              <a:rPr lang="ru-RU" sz="1000" b="1" dirty="0" smtClean="0">
                <a:latin typeface="+mj-lt"/>
              </a:rPr>
              <a:t>», 2007 </a:t>
            </a:r>
            <a:r>
              <a:rPr lang="ru-RU" sz="1000" b="1" dirty="0">
                <a:latin typeface="+mj-lt"/>
              </a:rPr>
              <a:t>год</a:t>
            </a:r>
          </a:p>
        </p:txBody>
      </p:sp>
      <p:pic>
        <p:nvPicPr>
          <p:cNvPr id="21" name="Picture 7" descr="IMG_8788_01"/>
          <p:cNvPicPr>
            <a:picLocks noChangeAspect="1" noChangeArrowheads="1"/>
          </p:cNvPicPr>
          <p:nvPr/>
        </p:nvPicPr>
        <p:blipFill>
          <a:blip r:embed="rId8" cstate="print"/>
          <a:srcRect l="23360" r="18243" b="3268"/>
          <a:stretch>
            <a:fillRect/>
          </a:stretch>
        </p:blipFill>
        <p:spPr bwMode="auto">
          <a:xfrm>
            <a:off x="1285852" y="4000504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Прямоугольник 11"/>
          <p:cNvSpPr>
            <a:spLocks noChangeArrowheads="1"/>
          </p:cNvSpPr>
          <p:nvPr/>
        </p:nvSpPr>
        <p:spPr bwMode="auto">
          <a:xfrm rot="10800000" flipV="1">
            <a:off x="1214413" y="5628047"/>
            <a:ext cx="135732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>
                <a:latin typeface="+mj-lt"/>
              </a:rPr>
              <a:t>Донченко</a:t>
            </a:r>
            <a:r>
              <a:rPr lang="ru-RU" sz="1000" b="1" dirty="0">
                <a:latin typeface="+mj-lt"/>
              </a:rPr>
              <a:t> Евгения </a:t>
            </a:r>
            <a:r>
              <a:rPr lang="ru-RU" sz="1000" b="1" dirty="0" smtClean="0">
                <a:latin typeface="+mj-lt"/>
              </a:rPr>
              <a:t>Николаевна,</a:t>
            </a:r>
            <a:r>
              <a:rPr lang="ru-RU" sz="1000" b="1" dirty="0">
                <a:latin typeface="+mj-lt"/>
              </a:rPr>
              <a:t> </a:t>
            </a:r>
            <a:r>
              <a:rPr lang="ru-RU" sz="1000" b="1" dirty="0" smtClean="0">
                <a:latin typeface="+mj-lt"/>
              </a:rPr>
              <a:t>учитель </a:t>
            </a:r>
            <a:r>
              <a:rPr lang="ru-RU" sz="1000" b="1" dirty="0">
                <a:latin typeface="+mj-lt"/>
              </a:rPr>
              <a:t>начальных </a:t>
            </a:r>
            <a:r>
              <a:rPr lang="ru-RU" sz="1000" b="1" dirty="0" smtClean="0">
                <a:latin typeface="+mj-lt"/>
              </a:rPr>
              <a:t>классов </a:t>
            </a:r>
          </a:p>
          <a:p>
            <a:pPr algn="ctr"/>
            <a:r>
              <a:rPr lang="ru-RU" sz="1000" b="1" dirty="0" smtClean="0">
                <a:latin typeface="+mj-lt"/>
              </a:rPr>
              <a:t>МОУ «Гимназия </a:t>
            </a:r>
            <a:r>
              <a:rPr lang="ru-RU" sz="1000" b="1" dirty="0">
                <a:latin typeface="+mj-lt"/>
              </a:rPr>
              <a:t>№3 </a:t>
            </a:r>
            <a:endParaRPr lang="ru-RU" sz="1000" b="1" dirty="0" smtClean="0">
              <a:latin typeface="+mj-lt"/>
            </a:endParaRPr>
          </a:p>
          <a:p>
            <a:pPr algn="ctr"/>
            <a:r>
              <a:rPr lang="ru-RU" sz="1000" b="1" dirty="0" smtClean="0">
                <a:latin typeface="+mj-lt"/>
              </a:rPr>
              <a:t>ЗМР РТ», 2008 </a:t>
            </a:r>
            <a:r>
              <a:rPr lang="ru-RU" sz="1000" b="1" dirty="0">
                <a:latin typeface="+mj-lt"/>
              </a:rPr>
              <a:t>год</a:t>
            </a:r>
            <a:br>
              <a:rPr lang="ru-RU" sz="1000" b="1" dirty="0">
                <a:latin typeface="+mj-lt"/>
              </a:rPr>
            </a:br>
            <a:endParaRPr lang="ru-RU" sz="1000" b="1" dirty="0">
              <a:latin typeface="+mj-lt"/>
            </a:endParaRPr>
          </a:p>
        </p:txBody>
      </p:sp>
      <p:pic>
        <p:nvPicPr>
          <p:cNvPr id="23" name="Picture 8" descr="Черенкова2"/>
          <p:cNvPicPr>
            <a:picLocks noChangeAspect="1" noChangeArrowheads="1"/>
          </p:cNvPicPr>
          <p:nvPr/>
        </p:nvPicPr>
        <p:blipFill>
          <a:blip r:embed="rId9" cstate="print"/>
          <a:srcRect l="6250" r="6250" b="8978"/>
          <a:stretch>
            <a:fillRect/>
          </a:stretch>
        </p:blipFill>
        <p:spPr bwMode="auto">
          <a:xfrm>
            <a:off x="4429124" y="4000504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4"/>
          <p:cNvSpPr>
            <a:spLocks noChangeArrowheads="1"/>
          </p:cNvSpPr>
          <p:nvPr/>
        </p:nvSpPr>
        <p:spPr bwMode="auto">
          <a:xfrm>
            <a:off x="4286248" y="5639060"/>
            <a:ext cx="15001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>
                <a:latin typeface="Calibri" pitchFamily="34" charset="0"/>
              </a:rPr>
              <a:t>Черенкова Людмила </a:t>
            </a:r>
            <a:r>
              <a:rPr lang="ru-RU" sz="1000" b="1" dirty="0" smtClean="0">
                <a:latin typeface="Calibri" pitchFamily="34" charset="0"/>
              </a:rPr>
              <a:t>Ивановна,</a:t>
            </a:r>
            <a:r>
              <a:rPr lang="ru-RU" sz="1000" b="1" dirty="0">
                <a:latin typeface="Calibri" pitchFamily="34" charset="0"/>
              </a:rPr>
              <a:t> </a:t>
            </a:r>
            <a:r>
              <a:rPr lang="ru-RU" sz="1000" b="1" dirty="0" smtClean="0">
                <a:latin typeface="Calibri" pitchFamily="34" charset="0"/>
              </a:rPr>
              <a:t>учитель </a:t>
            </a:r>
            <a:r>
              <a:rPr lang="ru-RU" sz="1000" b="1" dirty="0">
                <a:latin typeface="Calibri" pitchFamily="34" charset="0"/>
              </a:rPr>
              <a:t>начальных </a:t>
            </a:r>
            <a:r>
              <a:rPr lang="ru-RU" sz="1000" b="1" dirty="0" smtClean="0">
                <a:latin typeface="Calibri" pitchFamily="34" charset="0"/>
              </a:rPr>
              <a:t>классов   МОУ «Гимназия </a:t>
            </a:r>
            <a:r>
              <a:rPr lang="ru-RU" sz="1000" b="1" dirty="0">
                <a:latin typeface="Calibri" pitchFamily="34" charset="0"/>
              </a:rPr>
              <a:t>№3 </a:t>
            </a:r>
            <a:r>
              <a:rPr lang="ru-RU" sz="1000" b="1" dirty="0" smtClean="0">
                <a:latin typeface="Calibri" pitchFamily="34" charset="0"/>
              </a:rPr>
              <a:t>ЗМР РТ</a:t>
            </a:r>
            <a:r>
              <a:rPr lang="ru-RU" sz="1000" b="1" dirty="0">
                <a:latin typeface="Calibri" pitchFamily="34" charset="0"/>
              </a:rPr>
              <a:t>»</a:t>
            </a:r>
            <a:r>
              <a:rPr lang="ru-RU" sz="1000" b="1" dirty="0"/>
              <a:t>, </a:t>
            </a:r>
            <a:r>
              <a:rPr lang="ru-RU" sz="1000" b="1" dirty="0" smtClean="0"/>
              <a:t>2009 </a:t>
            </a:r>
            <a:r>
              <a:rPr lang="ru-RU" sz="1000" b="1" dirty="0"/>
              <a:t>год</a:t>
            </a:r>
          </a:p>
        </p:txBody>
      </p:sp>
      <p:pic>
        <p:nvPicPr>
          <p:cNvPr id="25" name="Picture 37" descr="IMG_8788_01"/>
          <p:cNvPicPr>
            <a:picLocks noChangeAspect="1" noChangeArrowheads="1"/>
          </p:cNvPicPr>
          <p:nvPr/>
        </p:nvPicPr>
        <p:blipFill>
          <a:blip r:embed="rId10" cstate="print"/>
          <a:srcRect l="23918" t="9018" r="22647" b="9270"/>
          <a:stretch>
            <a:fillRect/>
          </a:stretch>
        </p:blipFill>
        <p:spPr bwMode="auto">
          <a:xfrm>
            <a:off x="6000760" y="4000504"/>
            <a:ext cx="1263324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Прямоугольник 27"/>
          <p:cNvSpPr>
            <a:spLocks noChangeArrowheads="1"/>
          </p:cNvSpPr>
          <p:nvPr/>
        </p:nvSpPr>
        <p:spPr bwMode="auto">
          <a:xfrm>
            <a:off x="5786458" y="5628047"/>
            <a:ext cx="1785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latin typeface="Calibri" pitchFamily="34" charset="0"/>
              </a:rPr>
              <a:t>Сайфутдинова</a:t>
            </a:r>
            <a:r>
              <a:rPr lang="ru-RU" sz="1000" b="1" dirty="0">
                <a:latin typeface="Calibri" pitchFamily="34" charset="0"/>
              </a:rPr>
              <a:t> </a:t>
            </a:r>
            <a:r>
              <a:rPr lang="ru-RU" sz="1000" b="1" dirty="0" err="1">
                <a:latin typeface="Calibri" pitchFamily="34" charset="0"/>
              </a:rPr>
              <a:t>Рамзия</a:t>
            </a:r>
            <a:r>
              <a:rPr lang="ru-RU" sz="1000" b="1" dirty="0">
                <a:latin typeface="Calibri" pitchFamily="34" charset="0"/>
              </a:rPr>
              <a:t> </a:t>
            </a:r>
            <a:r>
              <a:rPr lang="ru-RU" sz="1000" b="1" dirty="0" err="1" smtClean="0">
                <a:latin typeface="Calibri" pitchFamily="34" charset="0"/>
              </a:rPr>
              <a:t>Фаруковна</a:t>
            </a:r>
            <a:r>
              <a:rPr lang="ru-RU" sz="1000" b="1" dirty="0" smtClean="0">
                <a:latin typeface="Calibri" pitchFamily="34" charset="0"/>
              </a:rPr>
              <a:t>, учитель </a:t>
            </a:r>
            <a:r>
              <a:rPr lang="ru-RU" sz="1000" b="1" dirty="0">
                <a:latin typeface="Calibri" pitchFamily="34" charset="0"/>
              </a:rPr>
              <a:t>начальных классов</a:t>
            </a:r>
          </a:p>
          <a:p>
            <a:pPr algn="ctr"/>
            <a:r>
              <a:rPr lang="ru-RU" sz="1000" b="1" dirty="0" smtClean="0">
                <a:latin typeface="Calibri" pitchFamily="34" charset="0"/>
              </a:rPr>
              <a:t>МОУ «Лицей </a:t>
            </a:r>
            <a:r>
              <a:rPr lang="ru-RU" sz="1000" b="1" dirty="0">
                <a:latin typeface="Calibri" pitchFamily="34" charset="0"/>
              </a:rPr>
              <a:t>№9 </a:t>
            </a:r>
            <a:endParaRPr lang="ru-RU" sz="1000" b="1" dirty="0" smtClean="0">
              <a:latin typeface="Calibri" pitchFamily="34" charset="0"/>
            </a:endParaRPr>
          </a:p>
          <a:p>
            <a:pPr algn="ctr"/>
            <a:r>
              <a:rPr lang="ru-RU" sz="1000" b="1" dirty="0" smtClean="0">
                <a:latin typeface="Calibri" pitchFamily="34" charset="0"/>
              </a:rPr>
              <a:t>имени </a:t>
            </a:r>
            <a:r>
              <a:rPr lang="ru-RU" sz="1000" b="1" dirty="0">
                <a:latin typeface="Calibri" pitchFamily="34" charset="0"/>
              </a:rPr>
              <a:t>А.С. Пушкина </a:t>
            </a:r>
            <a:endParaRPr lang="ru-RU" sz="1000" b="1" dirty="0" smtClean="0">
              <a:latin typeface="Calibri" pitchFamily="34" charset="0"/>
            </a:endParaRPr>
          </a:p>
          <a:p>
            <a:pPr algn="ctr"/>
            <a:r>
              <a:rPr lang="ru-RU" sz="1000" b="1" dirty="0" smtClean="0">
                <a:latin typeface="Calibri" pitchFamily="34" charset="0"/>
              </a:rPr>
              <a:t>ЗМР РТ»</a:t>
            </a:r>
            <a:r>
              <a:rPr lang="ru-RU" sz="1000" b="1" dirty="0" smtClean="0"/>
              <a:t>, 2009 </a:t>
            </a:r>
            <a:r>
              <a:rPr lang="ru-RU" sz="1000" b="1" dirty="0"/>
              <a:t>год</a:t>
            </a:r>
          </a:p>
        </p:txBody>
      </p:sp>
      <p:pic>
        <p:nvPicPr>
          <p:cNvPr id="27" name="Рисунок 1" descr="C:\Documents and Settings\Admin\Мои документы\Мои рисунки\Изображение\Изображение 096.jpg"/>
          <p:cNvPicPr>
            <a:picLocks noChangeAspect="1" noChangeArrowheads="1"/>
          </p:cNvPicPr>
          <p:nvPr/>
        </p:nvPicPr>
        <p:blipFill>
          <a:blip r:embed="rId11" cstate="print">
            <a:lum bright="10000"/>
          </a:blip>
          <a:srcRect l="28456" t="13626" r="33717" b="3964"/>
          <a:stretch>
            <a:fillRect/>
          </a:stretch>
        </p:blipFill>
        <p:spPr bwMode="auto">
          <a:xfrm>
            <a:off x="7572396" y="4000504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Прямоугольник 7"/>
          <p:cNvSpPr>
            <a:spLocks noChangeArrowheads="1"/>
          </p:cNvSpPr>
          <p:nvPr/>
        </p:nvSpPr>
        <p:spPr bwMode="auto">
          <a:xfrm>
            <a:off x="7358094" y="5643578"/>
            <a:ext cx="171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>
                <a:latin typeface="Calibri" pitchFamily="34" charset="0"/>
              </a:rPr>
              <a:t>Алексеева Светлана </a:t>
            </a:r>
            <a:r>
              <a:rPr lang="ru-RU" sz="1000" b="1" dirty="0" smtClean="0">
                <a:latin typeface="Calibri" pitchFamily="34" charset="0"/>
              </a:rPr>
              <a:t>Геннадьевна,</a:t>
            </a:r>
            <a:r>
              <a:rPr lang="ru-RU" sz="1000" b="1" dirty="0">
                <a:latin typeface="Calibri" pitchFamily="34" charset="0"/>
              </a:rPr>
              <a:t> </a:t>
            </a:r>
            <a:r>
              <a:rPr lang="ru-RU" sz="1000" b="1" dirty="0" smtClean="0">
                <a:latin typeface="Calibri" pitchFamily="34" charset="0"/>
              </a:rPr>
              <a:t>учитель </a:t>
            </a:r>
            <a:r>
              <a:rPr lang="ru-RU" sz="1000" b="1" dirty="0">
                <a:latin typeface="Calibri" pitchFamily="34" charset="0"/>
              </a:rPr>
              <a:t>начальных классов </a:t>
            </a:r>
            <a:endParaRPr lang="ru-RU" sz="1000" b="1" dirty="0" smtClean="0">
              <a:latin typeface="Calibri" pitchFamily="34" charset="0"/>
            </a:endParaRPr>
          </a:p>
          <a:p>
            <a:pPr algn="ctr"/>
            <a:r>
              <a:rPr lang="ru-RU" sz="1000" b="1" dirty="0" smtClean="0">
                <a:latin typeface="Calibri" pitchFamily="34" charset="0"/>
              </a:rPr>
              <a:t>МОУ «Гимназия </a:t>
            </a:r>
            <a:r>
              <a:rPr lang="ru-RU" sz="1000" b="1" dirty="0">
                <a:latin typeface="Calibri" pitchFamily="34" charset="0"/>
              </a:rPr>
              <a:t>№3 </a:t>
            </a:r>
            <a:endParaRPr lang="ru-RU" sz="1000" b="1" dirty="0" smtClean="0">
              <a:latin typeface="Calibri" pitchFamily="34" charset="0"/>
            </a:endParaRPr>
          </a:p>
          <a:p>
            <a:pPr algn="ctr"/>
            <a:r>
              <a:rPr lang="ru-RU" sz="1000" b="1" dirty="0" smtClean="0">
                <a:latin typeface="Calibri" pitchFamily="34" charset="0"/>
              </a:rPr>
              <a:t>ЗМР РТ»</a:t>
            </a:r>
            <a:r>
              <a:rPr lang="ru-RU" sz="1000" b="1" dirty="0" smtClean="0"/>
              <a:t>, </a:t>
            </a:r>
            <a:r>
              <a:rPr lang="ru-RU" sz="1000" b="1" dirty="0"/>
              <a:t>2010 год</a:t>
            </a:r>
          </a:p>
        </p:txBody>
      </p:sp>
      <p:pic>
        <p:nvPicPr>
          <p:cNvPr id="29" name="Рисунок 6" descr="003.jpg"/>
          <p:cNvPicPr>
            <a:picLocks noChangeAspect="1"/>
          </p:cNvPicPr>
          <p:nvPr/>
        </p:nvPicPr>
        <p:blipFill>
          <a:blip r:embed="rId12" cstate="print"/>
          <a:srcRect l="21841" t="4334" r="25269" b="4644"/>
          <a:stretch>
            <a:fillRect/>
          </a:stretch>
        </p:blipFill>
        <p:spPr bwMode="auto">
          <a:xfrm>
            <a:off x="2857488" y="4000504"/>
            <a:ext cx="1214446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Прямоугольник 23"/>
          <p:cNvSpPr txBox="1">
            <a:spLocks noChangeArrowheads="1"/>
          </p:cNvSpPr>
          <p:nvPr/>
        </p:nvSpPr>
        <p:spPr>
          <a:xfrm>
            <a:off x="2571736" y="5643578"/>
            <a:ext cx="1714512" cy="857256"/>
          </a:xfrm>
          <a:prstGeom prst="rect">
            <a:avLst/>
          </a:prstGeom>
          <a:noFill/>
          <a:ln/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Картавых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ru-RU" sz="1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Рахиля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ru-RU" sz="1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Шакирзяновна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,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lang="ru-RU" sz="1000" b="1" dirty="0" smtClean="0">
                <a:latin typeface="Calibri" pitchFamily="34" charset="0"/>
              </a:rPr>
              <a:t>у</a:t>
            </a:r>
            <a:r>
              <a:rPr kumimoji="0" lang="ru-RU" sz="1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читель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начальных классов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МОУ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«Лицей №1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ЗМР РТ», 2008 год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314098"/>
          <a:ext cx="7786742" cy="60438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4068"/>
                <a:gridCol w="6056604"/>
                <a:gridCol w="1316070"/>
              </a:tblGrid>
              <a:tr h="39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      Показатели материально </a:t>
                      </a:r>
                      <a:r>
                        <a:rPr lang="ru-RU" sz="2400" b="1" dirty="0"/>
                        <a:t>– </a:t>
                      </a:r>
                      <a:r>
                        <a:rPr lang="ru-RU" sz="2400" b="1" dirty="0" smtClean="0"/>
                        <a:t>технического   обеспечения </a:t>
                      </a:r>
                      <a:r>
                        <a:rPr lang="ru-RU" sz="2400" b="1" dirty="0"/>
                        <a:t>ФГОС </a:t>
                      </a:r>
                      <a:r>
                        <a:rPr lang="ru-RU" sz="2400" b="1" dirty="0" smtClean="0"/>
                        <a:t>НОО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 smtClean="0"/>
                    </a:p>
                  </a:txBody>
                  <a:tcPr marL="52552" marR="525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 anchor="ctr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Ученики </a:t>
                      </a:r>
                      <a:r>
                        <a:rPr lang="ru-RU" sz="1650" dirty="0"/>
                        <a:t>полностью обеспечены бюджетными учебниками в соответствии с </a:t>
                      </a:r>
                      <a:r>
                        <a:rPr lang="ru-RU" sz="1650" dirty="0" smtClean="0"/>
                        <a:t>ФГОС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u-RU" sz="500" dirty="0" smtClean="0"/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100%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С </a:t>
                      </a:r>
                      <a:r>
                        <a:rPr lang="ru-RU" sz="1650" dirty="0"/>
                        <a:t>читальным залом с числом рабочих мест не менее </a:t>
                      </a:r>
                      <a:r>
                        <a:rPr lang="ru-RU" sz="1650" dirty="0" smtClean="0"/>
                        <a:t>25</a:t>
                      </a: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23,1%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С </a:t>
                      </a:r>
                      <a:r>
                        <a:rPr lang="ru-RU" sz="1650" dirty="0"/>
                        <a:t>обеспечением возможности работы на стационарных компьютерах библиотеки или использования переносных </a:t>
                      </a:r>
                      <a:r>
                        <a:rPr lang="ru-RU" sz="1650" dirty="0" smtClean="0"/>
                        <a:t>компьютеров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ru-RU" sz="500" dirty="0" smtClean="0"/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71,8%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Имеется </a:t>
                      </a:r>
                      <a:r>
                        <a:rPr lang="ru-RU" sz="1650" dirty="0" err="1"/>
                        <a:t>медиатека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76,9%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Имеются </a:t>
                      </a:r>
                      <a:r>
                        <a:rPr lang="ru-RU" sz="1650" dirty="0"/>
                        <a:t>средства сканирования и распознания </a:t>
                      </a:r>
                      <a:r>
                        <a:rPr lang="ru-RU" sz="1650" dirty="0" smtClean="0"/>
                        <a:t>текстов</a:t>
                      </a: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48,8%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Обеспечен </a:t>
                      </a:r>
                      <a:r>
                        <a:rPr lang="ru-RU" sz="1650" dirty="0"/>
                        <a:t>выход в Интернет с компьютеров, расположенных в помещении </a:t>
                      </a:r>
                      <a:r>
                        <a:rPr lang="ru-RU" sz="1650" dirty="0" smtClean="0"/>
                        <a:t>библиотеки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500" dirty="0" smtClean="0"/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59%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Обеспечена </a:t>
                      </a:r>
                      <a:r>
                        <a:rPr lang="ru-RU" sz="1650" dirty="0"/>
                        <a:t>контролируемая распечатка бумажных материалов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61,5%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Обеспечено </a:t>
                      </a:r>
                      <a:r>
                        <a:rPr lang="ru-RU" sz="1650" dirty="0"/>
                        <a:t>контролируемое копирование бумажных </a:t>
                      </a:r>
                      <a:r>
                        <a:rPr lang="ru-RU" sz="1650" dirty="0" smtClean="0"/>
                        <a:t>материалов</a:t>
                      </a: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53,8%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Кружки </a:t>
                      </a:r>
                      <a:r>
                        <a:rPr lang="ru-RU" sz="1650" dirty="0"/>
                        <a:t>эстетической направленности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100%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Спортивные </a:t>
                      </a:r>
                      <a:r>
                        <a:rPr lang="ru-RU" sz="1650" dirty="0"/>
                        <a:t>кружки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82%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Школьная </a:t>
                      </a:r>
                      <a:r>
                        <a:rPr lang="ru-RU" sz="1650" dirty="0"/>
                        <a:t>газета или журнал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38,5%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50" dirty="0" smtClean="0"/>
                        <a:t> Сайт</a:t>
                      </a:r>
                      <a:r>
                        <a:rPr lang="ru-RU" sz="1650" dirty="0"/>
                        <a:t>, обновляемый двух раз в месяц</a:t>
                      </a:r>
                      <a:endParaRPr lang="ru-RU" sz="16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50" b="1" dirty="0" smtClean="0"/>
                        <a:t>69,2%</a:t>
                      </a:r>
                      <a:endParaRPr lang="ru-RU" sz="16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552" marR="52552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285728"/>
            <a:ext cx="564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/>
              <a:t>Внеурочная деятельность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857628"/>
            <a:ext cx="2500330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428736"/>
            <a:ext cx="2490774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428736"/>
            <a:ext cx="2428892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Мустафина\Мои документы\Занковцы\ФОТО\IMG_01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3857628"/>
            <a:ext cx="2500330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Мустафина\Мои документы\Занковцы\ФОТО\IMG_01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1428737"/>
            <a:ext cx="2571768" cy="185738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Documents and Settings\Мустафина\Мои документы\Занковцы\!Занковские чтения 25_04_09\DSC_00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857628"/>
            <a:ext cx="2428892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C:\Documents and Settings\306_1\Рабочий стол\SDC108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786190"/>
            <a:ext cx="290989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28694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285728"/>
            <a:ext cx="5643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/>
              <a:t>Культурологический центр на острове-граде Свияжск</a:t>
            </a:r>
            <a:endParaRPr lang="ru-RU" sz="2800" b="1" dirty="0" smtClean="0"/>
          </a:p>
        </p:txBody>
      </p:sp>
      <p:pic>
        <p:nvPicPr>
          <p:cNvPr id="7" name="Picture 2" descr="C:\Documents and Settings\306_1\Рабочий стол\остров свияжск\Рисунок1.jpg"/>
          <p:cNvPicPr>
            <a:picLocks noChangeAspect="1" noChangeArrowheads="1"/>
          </p:cNvPicPr>
          <p:nvPr/>
        </p:nvPicPr>
        <p:blipFill>
          <a:blip r:embed="rId3"/>
          <a:srcRect l="2408" t="2900" r="8507" b="7211"/>
          <a:stretch>
            <a:fillRect/>
          </a:stretch>
        </p:blipFill>
        <p:spPr bwMode="auto">
          <a:xfrm>
            <a:off x="3500430" y="1357298"/>
            <a:ext cx="2786082" cy="2334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Documents and Settings\306_1\Рабочий стол\SDC108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916" y="11858684"/>
            <a:ext cx="34747200" cy="26060400"/>
          </a:xfrm>
          <a:prstGeom prst="rect">
            <a:avLst/>
          </a:prstGeom>
          <a:noFill/>
        </p:spPr>
      </p:pic>
      <p:pic>
        <p:nvPicPr>
          <p:cNvPr id="13" name="Рисунок 12" descr="C:\Documents and Settings\306_1\Рабочий стол\SDC10862.JPG"/>
          <p:cNvPicPr/>
          <p:nvPr/>
        </p:nvPicPr>
        <p:blipFill>
          <a:blip r:embed="rId5" cstate="print"/>
          <a:srcRect l="2500" t="3125"/>
          <a:stretch>
            <a:fillRect/>
          </a:stretch>
        </p:blipFill>
        <p:spPr bwMode="auto">
          <a:xfrm>
            <a:off x="1142976" y="3786190"/>
            <a:ext cx="2786082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614</Words>
  <Application>Microsoft Office PowerPoint</Application>
  <PresentationFormat>Экран (4:3)</PresentationFormat>
  <Paragraphs>104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Использование дидактических систем  в рамках внедрения ФГОС НОО (%)</vt:lpstr>
      <vt:lpstr>Всероссийские Занковские чтения МБОУ «Гимназия №3 ЗМР РТ», базовая площадка ФЦПРО  «Распространение на всей территории Российской Федерации  моделей образовательных систем, обеспечивающих  современное качество общего образования»</vt:lpstr>
      <vt:lpstr>Слайд 4</vt:lpstr>
      <vt:lpstr>Слайд 5</vt:lpstr>
      <vt:lpstr>Победители ПНПО –  учителя начальных классов ЗМР РТ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Республиканский семинар-практикум «Организационные и методические аспекты введения Федерального государственного образовательного стандарта начального общего образования в общеобразовательных учреждениях Республики Татарстан»   </dc:title>
  <dc:creator>ИМО УО ИК ЗМР РТ</dc:creator>
  <cp:lastModifiedBy>МКУ "УО ИК ЗМР РТ"</cp:lastModifiedBy>
  <cp:revision>122</cp:revision>
  <dcterms:created xsi:type="dcterms:W3CDTF">2010-12-17T06:32:56Z</dcterms:created>
  <dcterms:modified xsi:type="dcterms:W3CDTF">2011-12-25T12:04:29Z</dcterms:modified>
</cp:coreProperties>
</file>